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2" y="14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4cc3fb81b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4cc3fb81b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04cc3fb81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04cc3fb81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04cc3fb81b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04cc3fb81b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4cc3fb81b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04cc3fb81b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4cc3fb81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4cc3fb81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4cc3fb81b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04cc3fb81b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4cc3fb81b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04cc3fb81b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4cc3fb81b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04cc3fb81b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4cc3fb81b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04cc3fb81b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4cc3fb81b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04cc3fb81b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4cc3fb81b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04cc3fb81b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4cc3fb63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4cc3fb63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4cc3fb81b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04cc3fb81b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4cc3fb81b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04cc3fb81b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4cc3fb81b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04cc3fb81b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4cc3fb81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04cc3fb81b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4cc3fb81b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04cc3fb81b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04cc3fb81b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04cc3fb81b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04cc3fb81b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04cc3fb81b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4cc3fb81b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04cc3fb81b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04cc3fb81b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04cc3fb81b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04cc3fb81b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04cc3fb81b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04cc3fb630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04cc3fb630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04cc3fb81b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04cc3fb81b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4cc3fb81b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04cc3fb81b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04cc3fb81b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04cc3fb81b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04cc3fb81b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04cc3fb81b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04cc3fb81b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04cc3fb81b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4cc3fb81b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04cc3fb81b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04cc3fb81b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04cc3fb81b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4cc3fb81b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04cc3fb81b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04cc3fb81b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04cc3fb81b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4cc3fb81b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4cc3fb81b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04cc3fb630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04cc3fb630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4cc3fb63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4cc3fb63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04cc3fb81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04cc3fb81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cc3fb81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cc3fb81b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4cc3fb81b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04cc3fb81b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4cc3fb81b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04cc3fb81b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equality_(mathematics)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hyperlink" Target="https://en.wikipedia.org/wiki/Expression_(mathematics)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o.wikipedia.org/w/index.php?title=Propozi%C8%9Bie_(matematic%C4%83)&amp;action=edit&amp;redlink=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hyperlink" Target="https://ro.wikipedia.org/wiki/Variabil%C4%83" TargetMode="External"/><Relationship Id="rId4" Type="http://schemas.openxmlformats.org/officeDocument/2006/relationships/hyperlink" Target="https://ro.wikipedia.org/wiki/Expresie_matematic%C4%83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701925"/>
            <a:ext cx="8520600" cy="31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1967D2"/>
              </a:solidFill>
              <a:latin typeface="Times"/>
              <a:ea typeface="Times"/>
              <a:cs typeface="Times"/>
              <a:sym typeface="Time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1967D2"/>
              </a:solidFill>
              <a:latin typeface="Times"/>
              <a:ea typeface="Times"/>
              <a:cs typeface="Times"/>
              <a:sym typeface="Time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>
                <a:solidFill>
                  <a:srgbClr val="1967D2"/>
                </a:solidFill>
                <a:latin typeface="Times"/>
                <a:ea typeface="Times"/>
                <a:cs typeface="Times"/>
                <a:sym typeface="Times"/>
              </a:rPr>
              <a:t>Prezentare</a:t>
            </a:r>
            <a:endParaRPr sz="3200">
              <a:solidFill>
                <a:srgbClr val="1967D2"/>
              </a:solidFill>
              <a:latin typeface="Times"/>
              <a:ea typeface="Times"/>
              <a:cs typeface="Times"/>
              <a:sym typeface="Time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>
                <a:solidFill>
                  <a:srgbClr val="1967D2"/>
                </a:solidFill>
                <a:latin typeface="Times"/>
                <a:ea typeface="Times"/>
                <a:cs typeface="Times"/>
                <a:sym typeface="Times"/>
              </a:rPr>
              <a:t> la tema:</a:t>
            </a:r>
            <a:endParaRPr sz="3200">
              <a:solidFill>
                <a:srgbClr val="1967D2"/>
              </a:solidFill>
              <a:latin typeface="Times"/>
              <a:ea typeface="Times"/>
              <a:cs typeface="Times"/>
              <a:sym typeface="Time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ru" sz="3200">
                <a:solidFill>
                  <a:srgbClr val="1967D2"/>
                </a:solidFill>
                <a:latin typeface="Times"/>
                <a:ea typeface="Times"/>
                <a:cs typeface="Times"/>
                <a:sym typeface="Times"/>
              </a:rPr>
              <a:t>Ecuații, inecuații și sistemele lor</a:t>
            </a:r>
            <a:endParaRPr sz="3200">
              <a:solidFill>
                <a:srgbClr val="1967D2"/>
              </a:solidFill>
              <a:latin typeface="Times"/>
              <a:ea typeface="Times"/>
              <a:cs typeface="Times"/>
              <a:sym typeface="Time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772825" y="3691225"/>
            <a:ext cx="3303900" cy="13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</a:pPr>
            <a:r>
              <a:rPr lang="ru" sz="1900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rPr>
              <a:t>A realizat:</a:t>
            </a:r>
            <a:endParaRPr sz="1900">
              <a:solidFill>
                <a:srgbClr val="888888"/>
              </a:solidFill>
              <a:latin typeface="Times"/>
              <a:ea typeface="Times"/>
              <a:cs typeface="Times"/>
              <a:sym typeface="Time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</a:pPr>
            <a:r>
              <a:rPr lang="ru" sz="1900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rPr>
              <a:t>studenta grupei 3MI, </a:t>
            </a:r>
            <a:endParaRPr sz="1900">
              <a:solidFill>
                <a:srgbClr val="888888"/>
              </a:solidFill>
              <a:latin typeface="Times"/>
              <a:ea typeface="Times"/>
              <a:cs typeface="Times"/>
              <a:sym typeface="Times"/>
            </a:endParaRPr>
          </a:p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</a:pPr>
            <a:r>
              <a:rPr lang="ru" sz="1900">
                <a:solidFill>
                  <a:srgbClr val="888888"/>
                </a:solidFill>
                <a:latin typeface="Times"/>
                <a:ea typeface="Times"/>
                <a:cs typeface="Times"/>
                <a:sym typeface="Times"/>
              </a:rPr>
              <a:t>Razloga Anastasia</a:t>
            </a:r>
            <a:endParaRPr sz="1900"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138" y="828675"/>
            <a:ext cx="7199037" cy="329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400" y="0"/>
            <a:ext cx="8181199" cy="314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0825" y="3149050"/>
            <a:ext cx="4881276" cy="199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91388"/>
            <a:ext cx="8839202" cy="3960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>
            <a:spLocks noGrp="1"/>
          </p:cNvSpPr>
          <p:nvPr>
            <p:ph type="body" idx="1"/>
          </p:nvPr>
        </p:nvSpPr>
        <p:spPr>
          <a:xfrm>
            <a:off x="311700" y="314650"/>
            <a:ext cx="8520600" cy="45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 	</a:t>
            </a:r>
            <a:r>
              <a:rPr lang="ru" sz="1450">
                <a:solidFill>
                  <a:schemeClr val="dk1"/>
                </a:solidFill>
                <a:highlight>
                  <a:srgbClr val="FFFFFF"/>
                </a:highlight>
                <a:latin typeface="Times"/>
                <a:ea typeface="Times"/>
                <a:cs typeface="Times"/>
                <a:sym typeface="Times"/>
              </a:rPr>
              <a:t>O </a:t>
            </a:r>
            <a:r>
              <a:rPr lang="ru" sz="1450" b="1">
                <a:solidFill>
                  <a:schemeClr val="dk1"/>
                </a:solidFill>
                <a:highlight>
                  <a:srgbClr val="FFFFFF"/>
                </a:highlight>
                <a:latin typeface="Times"/>
                <a:ea typeface="Times"/>
                <a:cs typeface="Times"/>
                <a:sym typeface="Times"/>
              </a:rPr>
              <a:t>inecuție</a:t>
            </a:r>
            <a:r>
              <a:rPr lang="ru" sz="1450">
                <a:solidFill>
                  <a:schemeClr val="dk1"/>
                </a:solidFill>
                <a:highlight>
                  <a:srgbClr val="FFFFFF"/>
                </a:highlight>
                <a:latin typeface="Times"/>
                <a:ea typeface="Times"/>
                <a:cs typeface="Times"/>
                <a:sym typeface="Times"/>
              </a:rPr>
              <a:t> este o afirmație conform căreia o </a:t>
            </a:r>
            <a:r>
              <a:rPr lang="ru" sz="145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Times"/>
                <a:ea typeface="Times"/>
                <a:cs typeface="Times"/>
                <a:sym typeface="Times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inegalitate</a:t>
            </a:r>
            <a:r>
              <a:rPr lang="ru" sz="1450">
                <a:solidFill>
                  <a:schemeClr val="dk1"/>
                </a:solidFill>
                <a:highlight>
                  <a:srgbClr val="FFFFFF"/>
                </a:highlight>
                <a:latin typeface="Times"/>
                <a:ea typeface="Times"/>
                <a:cs typeface="Times"/>
                <a:sym typeface="Times"/>
              </a:rPr>
              <a:t> este valabilă între două valori.Se scrie de obicei sub forma unei perechi de </a:t>
            </a:r>
            <a:r>
              <a:rPr lang="ru" sz="145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Times"/>
                <a:ea typeface="Times"/>
                <a:cs typeface="Times"/>
                <a:sym typeface="Times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expresii</a:t>
            </a:r>
            <a:r>
              <a:rPr lang="ru" sz="1450">
                <a:solidFill>
                  <a:schemeClr val="dk1"/>
                </a:solidFill>
                <a:highlight>
                  <a:srgbClr val="FFFFFF"/>
                </a:highlight>
                <a:latin typeface="Times"/>
                <a:ea typeface="Times"/>
                <a:cs typeface="Times"/>
                <a:sym typeface="Times"/>
              </a:rPr>
              <a:t> care denotă valorile în cauză, cu un semn relațional între ele indicând relația de inegalitate specifică.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Times"/>
              <a:ea typeface="Times"/>
              <a:cs typeface="Times"/>
              <a:sym typeface="Times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50">
              <a:solidFill>
                <a:schemeClr val="dk1"/>
              </a:solidFill>
              <a:highlight>
                <a:srgbClr val="FFFFFF"/>
              </a:highlight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137" name="Google Shape;13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650" y="1347674"/>
            <a:ext cx="7425475" cy="340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875" y="152400"/>
            <a:ext cx="755624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450" y="620250"/>
            <a:ext cx="6107951" cy="351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175" y="152400"/>
            <a:ext cx="771809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Ecuație cu o necunoscută: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403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02122"/>
                </a:solidFill>
                <a:highlight>
                  <a:srgbClr val="FFFFFF"/>
                </a:highlight>
                <a:latin typeface="Times"/>
                <a:ea typeface="Times"/>
                <a:cs typeface="Times"/>
                <a:sym typeface="Times"/>
              </a:rPr>
              <a:t>O </a:t>
            </a:r>
            <a:r>
              <a:rPr lang="ru" b="1">
                <a:solidFill>
                  <a:srgbClr val="202122"/>
                </a:solidFill>
                <a:highlight>
                  <a:srgbClr val="FFFFFF"/>
                </a:highlight>
                <a:latin typeface="Times"/>
                <a:ea typeface="Times"/>
                <a:cs typeface="Times"/>
                <a:sym typeface="Times"/>
              </a:rPr>
              <a:t>ecuație</a:t>
            </a:r>
            <a:r>
              <a:rPr lang="ru">
                <a:solidFill>
                  <a:srgbClr val="202122"/>
                </a:solidFill>
                <a:highlight>
                  <a:srgbClr val="FFFFFF"/>
                </a:highlight>
                <a:latin typeface="Times"/>
                <a:ea typeface="Times"/>
                <a:cs typeface="Times"/>
                <a:sym typeface="Times"/>
              </a:rPr>
              <a:t> este o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Times"/>
                <a:ea typeface="Times"/>
                <a:cs typeface="Times"/>
                <a:sym typeface="Times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propoziție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ru">
                <a:solidFill>
                  <a:srgbClr val="202122"/>
                </a:solidFill>
                <a:highlight>
                  <a:srgbClr val="FFFFFF"/>
                </a:highlight>
                <a:latin typeface="Times"/>
                <a:ea typeface="Times"/>
                <a:cs typeface="Times"/>
                <a:sym typeface="Times"/>
              </a:rPr>
              <a:t>matematică ce afirmă că două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Times"/>
                <a:ea typeface="Times"/>
                <a:cs typeface="Times"/>
                <a:sym typeface="Times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expresii matematice</a:t>
            </a:r>
            <a:r>
              <a:rPr lang="ru">
                <a:solidFill>
                  <a:srgbClr val="202122"/>
                </a:solidFill>
                <a:highlight>
                  <a:srgbClr val="FFFFFF"/>
                </a:highlight>
                <a:latin typeface="Times"/>
                <a:ea typeface="Times"/>
                <a:cs typeface="Times"/>
                <a:sym typeface="Times"/>
              </a:rPr>
              <a:t> sunt egale (o </a:t>
            </a:r>
            <a:r>
              <a:rPr lang="ru" i="1">
                <a:solidFill>
                  <a:srgbClr val="202122"/>
                </a:solidFill>
                <a:highlight>
                  <a:srgbClr val="FFFFFF"/>
                </a:highlight>
                <a:latin typeface="Times"/>
                <a:ea typeface="Times"/>
                <a:cs typeface="Times"/>
                <a:sym typeface="Times"/>
              </a:rPr>
              <a:t>identitate</a:t>
            </a:r>
            <a:r>
              <a:rPr lang="ru">
                <a:solidFill>
                  <a:srgbClr val="202122"/>
                </a:solidFill>
                <a:highlight>
                  <a:srgbClr val="FFFFFF"/>
                </a:highlight>
                <a:latin typeface="Times"/>
                <a:ea typeface="Times"/>
                <a:cs typeface="Times"/>
                <a:sym typeface="Times"/>
              </a:rPr>
              <a:t>) doar pentru anumite valori ale </a:t>
            </a:r>
            <a:r>
              <a:rPr lang="ru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Times"/>
                <a:ea typeface="Times"/>
                <a:cs typeface="Times"/>
                <a:sym typeface="Times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variabilelor</a:t>
            </a:r>
            <a:r>
              <a:rPr lang="ru">
                <a:solidFill>
                  <a:srgbClr val="202122"/>
                </a:solidFill>
                <a:highlight>
                  <a:srgbClr val="FFFFFF"/>
                </a:highlight>
                <a:latin typeface="Times"/>
                <a:ea typeface="Times"/>
                <a:cs typeface="Times"/>
                <a:sym typeface="Times"/>
              </a:rPr>
              <a:t> implicate în acestea. Valorile variabilelor pentru care egalitatea este adevărată poartă numele de </a:t>
            </a:r>
            <a:r>
              <a:rPr lang="ru" i="1">
                <a:solidFill>
                  <a:srgbClr val="202122"/>
                </a:solidFill>
                <a:highlight>
                  <a:srgbClr val="FFFFFF"/>
                </a:highlight>
                <a:latin typeface="Times"/>
                <a:ea typeface="Times"/>
                <a:cs typeface="Times"/>
                <a:sym typeface="Times"/>
              </a:rPr>
              <a:t>soluții</a:t>
            </a:r>
            <a:r>
              <a:rPr lang="ru">
                <a:solidFill>
                  <a:srgbClr val="202122"/>
                </a:solidFill>
                <a:highlight>
                  <a:srgbClr val="FFFFFF"/>
                </a:highlight>
                <a:latin typeface="Times"/>
                <a:ea typeface="Times"/>
                <a:cs typeface="Times"/>
                <a:sym typeface="Times"/>
              </a:rPr>
              <a:t>.</a:t>
            </a:r>
            <a:endParaRPr>
              <a:solidFill>
                <a:srgbClr val="202122"/>
              </a:solidFill>
              <a:highlight>
                <a:srgbClr val="FFFFFF"/>
              </a:highlight>
              <a:latin typeface="Times"/>
              <a:ea typeface="Times"/>
              <a:cs typeface="Times"/>
              <a:sym typeface="Times"/>
            </a:endParaRPr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202122"/>
              </a:solidFill>
              <a:highlight>
                <a:srgbClr val="FFFFFF"/>
              </a:highlight>
              <a:latin typeface="Times"/>
              <a:ea typeface="Times"/>
              <a:cs typeface="Times"/>
              <a:sym typeface="Time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202122"/>
              </a:solidFill>
              <a:highlight>
                <a:srgbClr val="FFFFFF"/>
              </a:highlight>
              <a:latin typeface="Times"/>
              <a:ea typeface="Times"/>
              <a:cs typeface="Times"/>
              <a:sym typeface="Times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rgbClr val="202122"/>
              </a:solidFill>
              <a:highlight>
                <a:srgbClr val="FFFFFF"/>
              </a:highlight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838" y="2692351"/>
            <a:ext cx="8314324" cy="173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Inecuație de gradul I cu o necunoscută</a:t>
            </a:r>
            <a:endParaRPr/>
          </a:p>
        </p:txBody>
      </p:sp>
      <p:pic>
        <p:nvPicPr>
          <p:cNvPr id="183" name="Google Shape;18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925" y="1557400"/>
            <a:ext cx="7326849" cy="232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4858" cy="242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0975" y="-41200"/>
            <a:ext cx="4443024" cy="247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429975"/>
            <a:ext cx="9143999" cy="271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2575" y="176625"/>
            <a:ext cx="5800725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787" y="962475"/>
            <a:ext cx="7076424" cy="398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550" y="140300"/>
            <a:ext cx="57150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7650" y="992050"/>
            <a:ext cx="6804175" cy="36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Rezolvarea problemelor cu ajutorul sistemelor de ecuații:</a:t>
            </a:r>
            <a:endParaRPr/>
          </a:p>
        </p:txBody>
      </p:sp>
      <p:pic>
        <p:nvPicPr>
          <p:cNvPr id="213" name="Google Shape;213;p41"/>
          <p:cNvPicPr preferRelativeResize="0"/>
          <p:nvPr/>
        </p:nvPicPr>
        <p:blipFill rotWithShape="1">
          <a:blip r:embed="rId3">
            <a:alphaModFix/>
          </a:blip>
          <a:srcRect l="-2930" t="-1579" r="2929" b="1579"/>
          <a:stretch/>
        </p:blipFill>
        <p:spPr>
          <a:xfrm>
            <a:off x="902750" y="1017725"/>
            <a:ext cx="620580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276" y="287550"/>
            <a:ext cx="7615499" cy="91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913" y="1318450"/>
            <a:ext cx="8428174" cy="318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Rezolvarea problemelor cu ajutorul inecuațiilor</a:t>
            </a:r>
            <a:endParaRPr/>
          </a:p>
        </p:txBody>
      </p:sp>
      <p:pic>
        <p:nvPicPr>
          <p:cNvPr id="244" name="Google Shape;24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900" y="1017725"/>
            <a:ext cx="7230026" cy="41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00" y="0"/>
            <a:ext cx="90834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910" y="0"/>
            <a:ext cx="61721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Când două ecuații sunt echivalente?</a:t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500" y="1142742"/>
            <a:ext cx="8096050" cy="63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500" y="1924275"/>
            <a:ext cx="8096051" cy="283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237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77600"/>
            <a:ext cx="9144000" cy="276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9175" y="0"/>
            <a:ext cx="6384837" cy="243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36875"/>
            <a:ext cx="6384825" cy="269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Rezolvarea problemelor cu ajutorul ecuațiilor</a:t>
            </a:r>
            <a:endParaRPr/>
          </a:p>
        </p:txBody>
      </p:sp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2675" y="1118325"/>
            <a:ext cx="5433975" cy="402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34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6412" y="3439850"/>
            <a:ext cx="6051176" cy="16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</Words>
  <Application>Microsoft Office PowerPoint</Application>
  <PresentationFormat>Экран (16:9)</PresentationFormat>
  <Paragraphs>17</Paragraphs>
  <Slides>39</Slides>
  <Notes>39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39</vt:i4>
      </vt:variant>
    </vt:vector>
  </HeadingPairs>
  <TitlesOfParts>
    <vt:vector size="42" baseType="lpstr">
      <vt:lpstr>Arial</vt:lpstr>
      <vt:lpstr>Times</vt:lpstr>
      <vt:lpstr>Simple Light</vt:lpstr>
      <vt:lpstr>  Prezentare  la tema: Ecuații, inecuații și sistemele lor </vt:lpstr>
      <vt:lpstr>Ecuație cu o necunoscută:</vt:lpstr>
      <vt:lpstr>Презентация PowerPoint</vt:lpstr>
      <vt:lpstr>Când două ecuații sunt echivalente?</vt:lpstr>
      <vt:lpstr>Презентация PowerPoint</vt:lpstr>
      <vt:lpstr>Презентация PowerPoint</vt:lpstr>
      <vt:lpstr>Презентация PowerPoint</vt:lpstr>
      <vt:lpstr>Rezolvarea problemelor cu ajutorul ecuațiilor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Inecuație de gradul I cu o necunoscută</vt:lpstr>
      <vt:lpstr>Презентация PowerPoint</vt:lpstr>
      <vt:lpstr>Презентация PowerPoint</vt:lpstr>
      <vt:lpstr>Презентация PowerPoint</vt:lpstr>
      <vt:lpstr>Презентация PowerPoint</vt:lpstr>
      <vt:lpstr> Rezolvarea problemelor cu ajutorul sistemelor de ecuații: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Rezolvarea problemelor cu ajutorul inecuațiilor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Prezentare  la tema: Ecuații, inecuații și sistemele lor </dc:title>
  <cp:lastModifiedBy>Nastea Rzlg</cp:lastModifiedBy>
  <cp:revision>1</cp:revision>
  <dcterms:modified xsi:type="dcterms:W3CDTF">2021-11-29T22:07:56Z</dcterms:modified>
</cp:coreProperties>
</file>